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56" r:id="rId2"/>
    <p:sldId id="257" r:id="rId3"/>
    <p:sldId id="258" r:id="rId4"/>
    <p:sldId id="271" r:id="rId5"/>
    <p:sldId id="259" r:id="rId6"/>
    <p:sldId id="272" r:id="rId7"/>
    <p:sldId id="265" r:id="rId8"/>
    <p:sldId id="263" r:id="rId9"/>
    <p:sldId id="264" r:id="rId10"/>
    <p:sldId id="266" r:id="rId11"/>
    <p:sldId id="260" r:id="rId12"/>
    <p:sldId id="267" r:id="rId13"/>
    <p:sldId id="268" r:id="rId14"/>
    <p:sldId id="269" r:id="rId15"/>
    <p:sldId id="270" r:id="rId16"/>
    <p:sldId id="261" r:id="rId17"/>
    <p:sldId id="273" r:id="rId18"/>
    <p:sldId id="26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7D33"/>
    <a:srgbClr val="AE62BF"/>
    <a:srgbClr val="6DACBB"/>
    <a:srgbClr val="7DB354"/>
    <a:srgbClr val="B93B3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16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FBAF99-8655-6344-82C8-85704EF392F1}" type="datetimeFigureOut">
              <a:rPr lang="en-US" smtClean="0"/>
              <a:t>6/19/12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D8FA83-D867-934F-9C09-3228F6CFC8AF}" type="slidenum">
              <a:rPr lang="en-US" smtClean="0"/>
              <a:t>‹#›</a:t>
            </a:fld>
            <a:endParaRPr lang="en-US"/>
          </a:p>
        </p:txBody>
      </p:sp>
    </p:spTree>
    <p:extLst>
      <p:ext uri="{BB962C8B-B14F-4D97-AF65-F5344CB8AC3E}">
        <p14:creationId xmlns:p14="http://schemas.microsoft.com/office/powerpoint/2010/main" val="23628074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D8FA83-D867-934F-9C09-3228F6CFC8AF}" type="slidenum">
              <a:rPr lang="en-US" smtClean="0"/>
              <a:t>3</a:t>
            </a:fld>
            <a:endParaRPr lang="en-US"/>
          </a:p>
        </p:txBody>
      </p:sp>
    </p:spTree>
    <p:extLst>
      <p:ext uri="{BB962C8B-B14F-4D97-AF65-F5344CB8AC3E}">
        <p14:creationId xmlns:p14="http://schemas.microsoft.com/office/powerpoint/2010/main" val="355068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 possessive to USFG</a:t>
            </a:r>
            <a:endParaRPr lang="en-US" dirty="0"/>
          </a:p>
        </p:txBody>
      </p:sp>
      <p:sp>
        <p:nvSpPr>
          <p:cNvPr id="4" name="Slide Number Placeholder 3"/>
          <p:cNvSpPr>
            <a:spLocks noGrp="1"/>
          </p:cNvSpPr>
          <p:nvPr>
            <p:ph type="sldNum" sz="quarter" idx="10"/>
          </p:nvPr>
        </p:nvSpPr>
        <p:spPr/>
        <p:txBody>
          <a:bodyPr/>
          <a:lstStyle/>
          <a:p>
            <a:fld id="{1FD8FA83-D867-934F-9C09-3228F6CFC8AF}" type="slidenum">
              <a:rPr lang="en-US" smtClean="0"/>
              <a:t>5</a:t>
            </a:fld>
            <a:endParaRPr lang="en-US"/>
          </a:p>
        </p:txBody>
      </p:sp>
    </p:spTree>
    <p:extLst>
      <p:ext uri="{BB962C8B-B14F-4D97-AF65-F5344CB8AC3E}">
        <p14:creationId xmlns:p14="http://schemas.microsoft.com/office/powerpoint/2010/main" val="234387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June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June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June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June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June 19,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June 19,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June 19,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June 19,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June 19,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June 19, 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June 19,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June 19, 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ot.gov/DOTagencie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rriam-webster.com/dictionary/transport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vestorwords.com/2464/infrastructure.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Topic Intro</a:t>
            </a:r>
            <a:endParaRPr lang="en-US" sz="4000" dirty="0"/>
          </a:p>
        </p:txBody>
      </p:sp>
      <p:sp>
        <p:nvSpPr>
          <p:cNvPr id="3" name="Subtitle 2"/>
          <p:cNvSpPr>
            <a:spLocks noGrp="1"/>
          </p:cNvSpPr>
          <p:nvPr>
            <p:ph type="subTitle" idx="1"/>
          </p:nvPr>
        </p:nvSpPr>
        <p:spPr/>
        <p:txBody>
          <a:bodyPr>
            <a:noAutofit/>
          </a:bodyPr>
          <a:lstStyle/>
          <a:p>
            <a:r>
              <a:rPr lang="en-US" sz="2000" dirty="0" smtClean="0"/>
              <a:t>Transportation Infrastructure</a:t>
            </a:r>
            <a:endParaRPr lang="en-US" sz="2000" dirty="0"/>
          </a:p>
        </p:txBody>
      </p:sp>
    </p:spTree>
    <p:extLst>
      <p:ext uri="{BB962C8B-B14F-4D97-AF65-F5344CB8AC3E}">
        <p14:creationId xmlns:p14="http://schemas.microsoft.com/office/powerpoint/2010/main" val="2856991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Transportation Agencies/</a:t>
            </a:r>
            <a:r>
              <a:rPr lang="en-US" sz="3600" dirty="0" err="1" smtClean="0"/>
              <a:t>Dpts</a:t>
            </a:r>
            <a:r>
              <a:rPr lang="en-US" sz="3600" dirty="0" smtClean="0"/>
              <a:t>.</a:t>
            </a:r>
            <a:endParaRPr lang="en-US" sz="3600" dirty="0"/>
          </a:p>
        </p:txBody>
      </p:sp>
      <p:sp>
        <p:nvSpPr>
          <p:cNvPr id="3" name="Content Placeholder 2"/>
          <p:cNvSpPr>
            <a:spLocks noGrp="1"/>
          </p:cNvSpPr>
          <p:nvPr>
            <p:ph idx="1"/>
          </p:nvPr>
        </p:nvSpPr>
        <p:spPr/>
        <p:txBody>
          <a:bodyPr/>
          <a:lstStyle/>
          <a:p>
            <a:r>
              <a:rPr lang="en-US" dirty="0" smtClean="0"/>
              <a:t>Let’s see how many U.S. Department of Transportation Agencies/Departments you can guess!</a:t>
            </a:r>
          </a:p>
          <a:p>
            <a:endParaRPr lang="en-US" dirty="0">
              <a:hlinkClick r:id="rId2"/>
            </a:endParaRPr>
          </a:p>
          <a:p>
            <a:r>
              <a:rPr lang="en-US" dirty="0" smtClean="0">
                <a:hlinkClick r:id="rId2"/>
              </a:rPr>
              <a:t>Department of Transportation</a:t>
            </a:r>
            <a:endParaRPr lang="en-US" dirty="0" smtClean="0"/>
          </a:p>
          <a:p>
            <a:endParaRPr lang="en-US" dirty="0"/>
          </a:p>
          <a:p>
            <a:r>
              <a:rPr lang="en-US" dirty="0" smtClean="0"/>
              <a:t>Who is Ray LaHood?</a:t>
            </a:r>
            <a:endParaRPr lang="en-US" dirty="0"/>
          </a:p>
        </p:txBody>
      </p:sp>
    </p:spTree>
    <p:extLst>
      <p:ext uri="{BB962C8B-B14F-4D97-AF65-F5344CB8AC3E}">
        <p14:creationId xmlns:p14="http://schemas.microsoft.com/office/powerpoint/2010/main" val="16186282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Transportation infrastructure</a:t>
            </a:r>
            <a:endParaRPr lang="en-US" sz="3600" dirty="0"/>
          </a:p>
        </p:txBody>
      </p:sp>
      <p:sp>
        <p:nvSpPr>
          <p:cNvPr id="3" name="Content Placeholder 2"/>
          <p:cNvSpPr>
            <a:spLocks noGrp="1"/>
          </p:cNvSpPr>
          <p:nvPr>
            <p:ph idx="1"/>
          </p:nvPr>
        </p:nvSpPr>
        <p:spPr/>
        <p:txBody>
          <a:bodyPr>
            <a:normAutofit/>
          </a:bodyPr>
          <a:lstStyle/>
          <a:p>
            <a:r>
              <a:rPr lang="en-US" sz="2000" dirty="0" smtClean="0"/>
              <a:t>Obama promoted improvements in transportation infrastructure in his 2011 State of the Union Address</a:t>
            </a:r>
          </a:p>
          <a:p>
            <a:endParaRPr lang="en-US" sz="2000" dirty="0"/>
          </a:p>
          <a:p>
            <a:r>
              <a:rPr lang="en-US" sz="2000" dirty="0" smtClean="0"/>
              <a:t>Can you think of areas that could be included under “transportation infrastructure”?</a:t>
            </a:r>
          </a:p>
          <a:p>
            <a:endParaRPr lang="en-US" sz="2000" dirty="0"/>
          </a:p>
        </p:txBody>
      </p:sp>
    </p:spTree>
    <p:extLst>
      <p:ext uri="{BB962C8B-B14F-4D97-AF65-F5344CB8AC3E}">
        <p14:creationId xmlns:p14="http://schemas.microsoft.com/office/powerpoint/2010/main" val="11835943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Transportation Infrastructure</a:t>
            </a:r>
            <a:endParaRPr lang="en-US" sz="3600" dirty="0"/>
          </a:p>
        </p:txBody>
      </p:sp>
      <p:sp>
        <p:nvSpPr>
          <p:cNvPr id="3" name="Content Placeholder 2"/>
          <p:cNvSpPr>
            <a:spLocks noGrp="1"/>
          </p:cNvSpPr>
          <p:nvPr>
            <p:ph idx="1"/>
          </p:nvPr>
        </p:nvSpPr>
        <p:spPr/>
        <p:txBody>
          <a:bodyPr>
            <a:normAutofit/>
          </a:bodyPr>
          <a:lstStyle/>
          <a:p>
            <a:r>
              <a:rPr lang="en-US" sz="2000" dirty="0"/>
              <a:t>Areas that may be considered “transportation infrastructure”:</a:t>
            </a:r>
          </a:p>
          <a:p>
            <a:endParaRPr lang="en-US" u="sng" dirty="0" smtClean="0"/>
          </a:p>
          <a:p>
            <a:r>
              <a:rPr lang="en-US" u="sng" dirty="0" smtClean="0"/>
              <a:t>Public Transportation</a:t>
            </a:r>
          </a:p>
          <a:p>
            <a:r>
              <a:rPr lang="en-US" dirty="0" smtClean="0"/>
              <a:t>-high speed rail (people)</a:t>
            </a:r>
          </a:p>
          <a:p>
            <a:r>
              <a:rPr lang="en-US" dirty="0" smtClean="0"/>
              <a:t>-mass transit systems (subways, buses)</a:t>
            </a:r>
          </a:p>
          <a:p>
            <a:endParaRPr lang="en-US" dirty="0" smtClean="0"/>
          </a:p>
          <a:p>
            <a:r>
              <a:rPr lang="en-US" u="sng" dirty="0" smtClean="0"/>
              <a:t>Improving existing / building new “means” of transportation</a:t>
            </a:r>
          </a:p>
          <a:p>
            <a:r>
              <a:rPr lang="en-US" dirty="0" smtClean="0"/>
              <a:t>-highways</a:t>
            </a:r>
          </a:p>
          <a:p>
            <a:r>
              <a:rPr lang="en-US" dirty="0" smtClean="0"/>
              <a:t>-bridges</a:t>
            </a:r>
          </a:p>
          <a:p>
            <a:r>
              <a:rPr lang="en-US" dirty="0" smtClean="0"/>
              <a:t>-bike lanes</a:t>
            </a:r>
            <a:endParaRPr lang="en-US" dirty="0"/>
          </a:p>
          <a:p>
            <a:endParaRPr lang="en-US" dirty="0"/>
          </a:p>
        </p:txBody>
      </p:sp>
    </p:spTree>
    <p:extLst>
      <p:ext uri="{BB962C8B-B14F-4D97-AF65-F5344CB8AC3E}">
        <p14:creationId xmlns:p14="http://schemas.microsoft.com/office/powerpoint/2010/main" val="40393562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Transportation Infrastructure</a:t>
            </a:r>
          </a:p>
        </p:txBody>
      </p:sp>
      <p:sp>
        <p:nvSpPr>
          <p:cNvPr id="3" name="Content Placeholder 2"/>
          <p:cNvSpPr>
            <a:spLocks noGrp="1"/>
          </p:cNvSpPr>
          <p:nvPr>
            <p:ph idx="1"/>
          </p:nvPr>
        </p:nvSpPr>
        <p:spPr/>
        <p:txBody>
          <a:bodyPr>
            <a:normAutofit/>
          </a:bodyPr>
          <a:lstStyle/>
          <a:p>
            <a:r>
              <a:rPr lang="en-US" u="sng" dirty="0" smtClean="0"/>
              <a:t>Transportation / Distribution of Energy</a:t>
            </a:r>
          </a:p>
          <a:p>
            <a:r>
              <a:rPr lang="en-US" dirty="0" smtClean="0"/>
              <a:t>-oil pipelines</a:t>
            </a:r>
          </a:p>
          <a:p>
            <a:r>
              <a:rPr lang="en-US" dirty="0" smtClean="0"/>
              <a:t>-LNG (liquid natural gas)</a:t>
            </a:r>
          </a:p>
          <a:p>
            <a:r>
              <a:rPr lang="en-US" dirty="0" smtClean="0"/>
              <a:t>-hydrogen</a:t>
            </a:r>
          </a:p>
          <a:p>
            <a:r>
              <a:rPr lang="en-US" dirty="0" smtClean="0"/>
              <a:t>-energy grids</a:t>
            </a:r>
          </a:p>
          <a:p>
            <a:endParaRPr lang="en-US" dirty="0" smtClean="0"/>
          </a:p>
          <a:p>
            <a:r>
              <a:rPr lang="en-US" u="sng" dirty="0" smtClean="0"/>
              <a:t>Transportation of Goods</a:t>
            </a:r>
          </a:p>
          <a:p>
            <a:r>
              <a:rPr lang="en-US" dirty="0" smtClean="0"/>
              <a:t>-high speed rail (freights to move “things”)</a:t>
            </a:r>
          </a:p>
          <a:p>
            <a:r>
              <a:rPr lang="en-US" dirty="0" smtClean="0"/>
              <a:t>-postal system</a:t>
            </a:r>
            <a:endParaRPr lang="en-US" dirty="0"/>
          </a:p>
          <a:p>
            <a:endParaRPr lang="en-US" dirty="0"/>
          </a:p>
        </p:txBody>
      </p:sp>
    </p:spTree>
    <p:extLst>
      <p:ext uri="{BB962C8B-B14F-4D97-AF65-F5344CB8AC3E}">
        <p14:creationId xmlns:p14="http://schemas.microsoft.com/office/powerpoint/2010/main" val="37043320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Transportation Infrastructure</a:t>
            </a:r>
          </a:p>
        </p:txBody>
      </p:sp>
      <p:sp>
        <p:nvSpPr>
          <p:cNvPr id="3" name="Content Placeholder 2"/>
          <p:cNvSpPr>
            <a:spLocks noGrp="1"/>
          </p:cNvSpPr>
          <p:nvPr>
            <p:ph idx="1"/>
          </p:nvPr>
        </p:nvSpPr>
        <p:spPr/>
        <p:txBody>
          <a:bodyPr/>
          <a:lstStyle/>
          <a:p>
            <a:r>
              <a:rPr lang="en-US" u="sng" dirty="0" smtClean="0"/>
              <a:t>Transportation of Drinking Water &amp; Waste</a:t>
            </a:r>
          </a:p>
          <a:p>
            <a:r>
              <a:rPr lang="en-US" dirty="0" smtClean="0"/>
              <a:t>-clean water</a:t>
            </a:r>
          </a:p>
          <a:p>
            <a:r>
              <a:rPr lang="en-US" dirty="0" smtClean="0"/>
              <a:t>-sewage</a:t>
            </a:r>
          </a:p>
          <a:p>
            <a:r>
              <a:rPr lang="en-US" dirty="0" smtClean="0"/>
              <a:t>-nuclear waste (ex: Yucca Mountain)</a:t>
            </a:r>
          </a:p>
          <a:p>
            <a:r>
              <a:rPr lang="en-US" dirty="0" smtClean="0"/>
              <a:t>-E-waste (electronic)</a:t>
            </a:r>
          </a:p>
          <a:p>
            <a:endParaRPr lang="en-US" dirty="0" smtClean="0"/>
          </a:p>
          <a:p>
            <a:r>
              <a:rPr lang="en-US" u="sng" dirty="0" smtClean="0"/>
              <a:t>Water Transportation</a:t>
            </a:r>
          </a:p>
          <a:p>
            <a:r>
              <a:rPr lang="en-US" dirty="0" smtClean="0"/>
              <a:t>-port security (points where goods and people enter/exit the U.S.)</a:t>
            </a:r>
          </a:p>
          <a:p>
            <a:endParaRPr lang="en-US" dirty="0"/>
          </a:p>
        </p:txBody>
      </p:sp>
    </p:spTree>
    <p:extLst>
      <p:ext uri="{BB962C8B-B14F-4D97-AF65-F5344CB8AC3E}">
        <p14:creationId xmlns:p14="http://schemas.microsoft.com/office/powerpoint/2010/main" val="10580497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Transportation Infrastructure</a:t>
            </a:r>
            <a:endParaRPr lang="en-US" sz="3600" dirty="0"/>
          </a:p>
        </p:txBody>
      </p:sp>
      <p:sp>
        <p:nvSpPr>
          <p:cNvPr id="3" name="Content Placeholder 2"/>
          <p:cNvSpPr>
            <a:spLocks noGrp="1"/>
          </p:cNvSpPr>
          <p:nvPr>
            <p:ph idx="1"/>
          </p:nvPr>
        </p:nvSpPr>
        <p:spPr/>
        <p:txBody>
          <a:bodyPr/>
          <a:lstStyle/>
          <a:p>
            <a:r>
              <a:rPr lang="en-US" u="sng" dirty="0" smtClean="0"/>
              <a:t>Air Transportation</a:t>
            </a:r>
          </a:p>
          <a:p>
            <a:r>
              <a:rPr lang="en-US" dirty="0" smtClean="0"/>
              <a:t>-airports</a:t>
            </a:r>
          </a:p>
          <a:p>
            <a:r>
              <a:rPr lang="en-US" dirty="0" smtClean="0"/>
              <a:t>-launch vehicles for outer space</a:t>
            </a:r>
          </a:p>
          <a:p>
            <a:endParaRPr lang="en-US" dirty="0"/>
          </a:p>
          <a:p>
            <a:r>
              <a:rPr lang="en-US" u="sng" dirty="0" smtClean="0"/>
              <a:t>Transportation of Information</a:t>
            </a:r>
          </a:p>
          <a:p>
            <a:r>
              <a:rPr lang="en-US" dirty="0" smtClean="0"/>
              <a:t>-broadband Internet</a:t>
            </a:r>
            <a:endParaRPr lang="en-US" dirty="0"/>
          </a:p>
        </p:txBody>
      </p:sp>
    </p:spTree>
    <p:extLst>
      <p:ext uri="{BB962C8B-B14F-4D97-AF65-F5344CB8AC3E}">
        <p14:creationId xmlns:p14="http://schemas.microsoft.com/office/powerpoint/2010/main" val="188843988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Investment</a:t>
            </a:r>
            <a:endParaRPr lang="en-US" sz="3600" dirty="0"/>
          </a:p>
        </p:txBody>
      </p:sp>
      <p:sp>
        <p:nvSpPr>
          <p:cNvPr id="3" name="Content Placeholder 2"/>
          <p:cNvSpPr>
            <a:spLocks noGrp="1"/>
          </p:cNvSpPr>
          <p:nvPr>
            <p:ph idx="1"/>
          </p:nvPr>
        </p:nvSpPr>
        <p:spPr/>
        <p:txBody>
          <a:bodyPr>
            <a:normAutofit/>
          </a:bodyPr>
          <a:lstStyle/>
          <a:p>
            <a:r>
              <a:rPr lang="en-US" sz="2600" dirty="0" smtClean="0"/>
              <a:t>What does it mean to invest?</a:t>
            </a:r>
          </a:p>
          <a:p>
            <a:endParaRPr lang="en-US" sz="2600" dirty="0"/>
          </a:p>
          <a:p>
            <a:r>
              <a:rPr lang="en-US" sz="2600" dirty="0" smtClean="0"/>
              <a:t>In the context of the USFG (United States federal government), what do you think investment means? </a:t>
            </a:r>
            <a:endParaRPr lang="en-US" sz="2600" dirty="0"/>
          </a:p>
        </p:txBody>
      </p:sp>
    </p:spTree>
    <p:extLst>
      <p:ext uri="{BB962C8B-B14F-4D97-AF65-F5344CB8AC3E}">
        <p14:creationId xmlns:p14="http://schemas.microsoft.com/office/powerpoint/2010/main" val="37051596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Investment</a:t>
            </a:r>
            <a:endParaRPr lang="en-US" dirty="0"/>
          </a:p>
        </p:txBody>
      </p:sp>
      <p:sp>
        <p:nvSpPr>
          <p:cNvPr id="3" name="Content Placeholder 2"/>
          <p:cNvSpPr>
            <a:spLocks noGrp="1"/>
          </p:cNvSpPr>
          <p:nvPr>
            <p:ph idx="1"/>
          </p:nvPr>
        </p:nvSpPr>
        <p:spPr/>
        <p:txBody>
          <a:bodyPr>
            <a:normAutofit/>
          </a:bodyPr>
          <a:lstStyle/>
          <a:p>
            <a:r>
              <a:rPr lang="en-US" sz="2600" dirty="0" smtClean="0"/>
              <a:t>The word “investment” in the resolution dictates the MECHANISM the affirmative’s plan must use. What is a mechanism?</a:t>
            </a:r>
            <a:endParaRPr lang="en-US" sz="2600" dirty="0"/>
          </a:p>
        </p:txBody>
      </p:sp>
    </p:spTree>
    <p:extLst>
      <p:ext uri="{BB962C8B-B14F-4D97-AF65-F5344CB8AC3E}">
        <p14:creationId xmlns:p14="http://schemas.microsoft.com/office/powerpoint/2010/main" val="11971267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 the United States</a:t>
            </a:r>
            <a:endParaRPr lang="en-US" sz="3600" dirty="0"/>
          </a:p>
        </p:txBody>
      </p:sp>
      <p:sp>
        <p:nvSpPr>
          <p:cNvPr id="3" name="Content Placeholder 2"/>
          <p:cNvSpPr>
            <a:spLocks noGrp="1"/>
          </p:cNvSpPr>
          <p:nvPr>
            <p:ph idx="1"/>
          </p:nvPr>
        </p:nvSpPr>
        <p:spPr/>
        <p:txBody>
          <a:bodyPr/>
          <a:lstStyle/>
          <a:p>
            <a:r>
              <a:rPr lang="en-US" dirty="0" smtClean="0"/>
              <a:t>Why do you think this phrase was included at the end of the resolution?  What is its purpose?</a:t>
            </a:r>
          </a:p>
          <a:p>
            <a:endParaRPr lang="en-US" dirty="0"/>
          </a:p>
          <a:p>
            <a:endParaRPr lang="en-US" dirty="0"/>
          </a:p>
        </p:txBody>
      </p:sp>
    </p:spTree>
    <p:extLst>
      <p:ext uri="{BB962C8B-B14F-4D97-AF65-F5344CB8AC3E}">
        <p14:creationId xmlns:p14="http://schemas.microsoft.com/office/powerpoint/2010/main" val="13926395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Resolution</a:t>
            </a:r>
            <a:endParaRPr lang="en-US" sz="3600" dirty="0"/>
          </a:p>
        </p:txBody>
      </p:sp>
      <p:sp>
        <p:nvSpPr>
          <p:cNvPr id="3" name="Content Placeholder 2"/>
          <p:cNvSpPr>
            <a:spLocks noGrp="1"/>
          </p:cNvSpPr>
          <p:nvPr>
            <p:ph idx="1"/>
          </p:nvPr>
        </p:nvSpPr>
        <p:spPr/>
        <p:txBody>
          <a:bodyPr>
            <a:normAutofit/>
          </a:bodyPr>
          <a:lstStyle/>
          <a:p>
            <a:r>
              <a:rPr lang="en-US" sz="4000" dirty="0"/>
              <a:t>Resolved: </a:t>
            </a:r>
            <a:r>
              <a:rPr lang="en-US" sz="4000" dirty="0" smtClean="0"/>
              <a:t>The </a:t>
            </a:r>
            <a:r>
              <a:rPr lang="en-US" sz="4000" dirty="0" smtClean="0">
                <a:solidFill>
                  <a:srgbClr val="7DB354"/>
                </a:solidFill>
              </a:rPr>
              <a:t>United States federal government </a:t>
            </a:r>
            <a:r>
              <a:rPr lang="en-US" sz="4000" dirty="0" smtClean="0"/>
              <a:t>should </a:t>
            </a:r>
            <a:r>
              <a:rPr lang="en-US" sz="4000" dirty="0"/>
              <a:t>substantially increase </a:t>
            </a:r>
            <a:r>
              <a:rPr lang="en-US" sz="4000" dirty="0">
                <a:solidFill>
                  <a:srgbClr val="B93B3B"/>
                </a:solidFill>
              </a:rPr>
              <a:t>its</a:t>
            </a:r>
            <a:r>
              <a:rPr lang="en-US" sz="4000" dirty="0"/>
              <a:t> </a:t>
            </a:r>
            <a:r>
              <a:rPr lang="en-US" sz="4000" dirty="0">
                <a:solidFill>
                  <a:srgbClr val="6DACBB"/>
                </a:solidFill>
              </a:rPr>
              <a:t>transportation infrastructure </a:t>
            </a:r>
            <a:r>
              <a:rPr lang="en-US" sz="4000" dirty="0">
                <a:solidFill>
                  <a:srgbClr val="AE62BF"/>
                </a:solidFill>
              </a:rPr>
              <a:t>investment</a:t>
            </a:r>
            <a:r>
              <a:rPr lang="en-US" sz="4000" dirty="0"/>
              <a:t> </a:t>
            </a:r>
            <a:r>
              <a:rPr lang="en-US" sz="4000" dirty="0">
                <a:solidFill>
                  <a:srgbClr val="D87D33"/>
                </a:solidFill>
              </a:rPr>
              <a:t>in the United States</a:t>
            </a:r>
            <a:r>
              <a:rPr lang="en-US" sz="4000" dirty="0"/>
              <a:t>. </a:t>
            </a:r>
            <a:endParaRPr lang="en-US" sz="4000" dirty="0" smtClean="0"/>
          </a:p>
          <a:p>
            <a:endParaRPr lang="en-US" dirty="0" smtClean="0"/>
          </a:p>
          <a:p>
            <a:endParaRPr lang="en-US" dirty="0" smtClean="0"/>
          </a:p>
        </p:txBody>
      </p:sp>
    </p:spTree>
    <p:extLst>
      <p:ext uri="{BB962C8B-B14F-4D97-AF65-F5344CB8AC3E}">
        <p14:creationId xmlns:p14="http://schemas.microsoft.com/office/powerpoint/2010/main" val="3537702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Federal Government</a:t>
            </a:r>
            <a:endParaRPr lang="en-US" dirty="0"/>
          </a:p>
        </p:txBody>
      </p:sp>
      <p:sp>
        <p:nvSpPr>
          <p:cNvPr id="3" name="Content Placeholder 2"/>
          <p:cNvSpPr>
            <a:spLocks noGrp="1"/>
          </p:cNvSpPr>
          <p:nvPr>
            <p:ph idx="1"/>
          </p:nvPr>
        </p:nvSpPr>
        <p:spPr/>
        <p:txBody>
          <a:bodyPr>
            <a:normAutofit/>
          </a:bodyPr>
          <a:lstStyle/>
          <a:p>
            <a:r>
              <a:rPr lang="en-US" sz="2000" dirty="0" smtClean="0"/>
              <a:t>Refers to:</a:t>
            </a:r>
          </a:p>
          <a:p>
            <a:r>
              <a:rPr lang="en-US" sz="2000" b="0" dirty="0" smtClean="0"/>
              <a:t>3 branches of the government (Executive, Legislative, Judicial)</a:t>
            </a:r>
          </a:p>
          <a:p>
            <a:r>
              <a:rPr lang="en-US" sz="2000" b="0" dirty="0" smtClean="0"/>
              <a:t>NOT the state or local governments</a:t>
            </a:r>
          </a:p>
          <a:p>
            <a:r>
              <a:rPr lang="en-US" sz="2000" b="0" dirty="0" smtClean="0"/>
              <a:t>The agent that enacts the proposed policy</a:t>
            </a:r>
          </a:p>
          <a:p>
            <a:endParaRPr lang="en-US" sz="2000" b="0" dirty="0"/>
          </a:p>
          <a:p>
            <a:r>
              <a:rPr lang="en-US" sz="2000" b="0" dirty="0" smtClean="0"/>
              <a:t>Based on the above, when you are coming up with AFFIRMATIVE arguments throughout the year, what’s one of the most important things to keep in mind? </a:t>
            </a:r>
            <a:endParaRPr lang="en-US" sz="2000" dirty="0"/>
          </a:p>
        </p:txBody>
      </p:sp>
    </p:spTree>
    <p:extLst>
      <p:ext uri="{BB962C8B-B14F-4D97-AF65-F5344CB8AC3E}">
        <p14:creationId xmlns:p14="http://schemas.microsoft.com/office/powerpoint/2010/main" val="2708428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federal Government</a:t>
            </a:r>
            <a:endParaRPr lang="en-US" dirty="0"/>
          </a:p>
        </p:txBody>
      </p:sp>
      <p:sp>
        <p:nvSpPr>
          <p:cNvPr id="3" name="Content Placeholder 2"/>
          <p:cNvSpPr>
            <a:spLocks noGrp="1"/>
          </p:cNvSpPr>
          <p:nvPr>
            <p:ph idx="1"/>
          </p:nvPr>
        </p:nvSpPr>
        <p:spPr/>
        <p:txBody>
          <a:bodyPr>
            <a:normAutofit fontScale="92500" lnSpcReduction="20000"/>
          </a:bodyPr>
          <a:lstStyle/>
          <a:p>
            <a:r>
              <a:rPr lang="en-US" sz="2600" b="0" dirty="0" smtClean="0"/>
              <a:t>Answer: The affirmative plan has to be something only the USFG can do and has the jurisdiction/authority to do. </a:t>
            </a:r>
          </a:p>
          <a:p>
            <a:endParaRPr lang="en-US" sz="2600" b="0" dirty="0"/>
          </a:p>
          <a:p>
            <a:r>
              <a:rPr lang="en-US" sz="2600" b="0" dirty="0" smtClean="0"/>
              <a:t>In contrast to last year’s Space Topic, this year’s topic is purely domestic. This means that negative teams won’t read as many international actor counterplans (ex: China, Russia) but are more likely to read domestic-actor plans (ex: 50 States, Supreme Court). </a:t>
            </a:r>
          </a:p>
          <a:p>
            <a:r>
              <a:rPr lang="en-US" sz="2600" b="0" dirty="0" smtClean="0"/>
              <a:t>Why do you think this is true?</a:t>
            </a:r>
          </a:p>
          <a:p>
            <a:endParaRPr lang="en-US" dirty="0"/>
          </a:p>
        </p:txBody>
      </p:sp>
    </p:spTree>
    <p:extLst>
      <p:ext uri="{BB962C8B-B14F-4D97-AF65-F5344CB8AC3E}">
        <p14:creationId xmlns:p14="http://schemas.microsoft.com/office/powerpoint/2010/main" val="641929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its</a:t>
            </a:r>
            <a:endParaRPr lang="en-US" sz="3600" dirty="0"/>
          </a:p>
        </p:txBody>
      </p:sp>
      <p:sp>
        <p:nvSpPr>
          <p:cNvPr id="3" name="Content Placeholder 2"/>
          <p:cNvSpPr>
            <a:spLocks noGrp="1"/>
          </p:cNvSpPr>
          <p:nvPr>
            <p:ph idx="1"/>
          </p:nvPr>
        </p:nvSpPr>
        <p:spPr/>
        <p:txBody>
          <a:bodyPr>
            <a:normAutofit/>
          </a:bodyPr>
          <a:lstStyle/>
          <a:p>
            <a:r>
              <a:rPr lang="en-US" sz="2600" dirty="0" smtClean="0"/>
              <a:t>Why is this 3 letter word significant for the topic as a whole?</a:t>
            </a:r>
            <a:endParaRPr lang="en-US" sz="2600" dirty="0"/>
          </a:p>
        </p:txBody>
      </p:sp>
    </p:spTree>
    <p:extLst>
      <p:ext uri="{BB962C8B-B14F-4D97-AF65-F5344CB8AC3E}">
        <p14:creationId xmlns:p14="http://schemas.microsoft.com/office/powerpoint/2010/main" val="2969983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examples…</a:t>
            </a:r>
            <a:endParaRPr lang="en-US" dirty="0"/>
          </a:p>
        </p:txBody>
      </p:sp>
      <p:sp>
        <p:nvSpPr>
          <p:cNvPr id="3" name="Content Placeholder 2"/>
          <p:cNvSpPr>
            <a:spLocks noGrp="1"/>
          </p:cNvSpPr>
          <p:nvPr>
            <p:ph idx="1"/>
          </p:nvPr>
        </p:nvSpPr>
        <p:spPr/>
        <p:txBody>
          <a:bodyPr>
            <a:normAutofit/>
          </a:bodyPr>
          <a:lstStyle/>
          <a:p>
            <a:r>
              <a:rPr lang="en-US" dirty="0" smtClean="0"/>
              <a:t>Which of the following hypothetical affirmative plans do you think are topical (meaning, they propose a policy that falls under the umbrella of the topic as a whole)?</a:t>
            </a:r>
          </a:p>
          <a:p>
            <a:endParaRPr lang="en-US" dirty="0"/>
          </a:p>
          <a:p>
            <a:r>
              <a:rPr lang="en-US" dirty="0" smtClean="0"/>
              <a:t>#1. The United States federal government should increase funding to improve high speed railroads in the United States.</a:t>
            </a:r>
            <a:endParaRPr lang="en-US" dirty="0"/>
          </a:p>
          <a:p>
            <a:r>
              <a:rPr lang="en-US" dirty="0" smtClean="0"/>
              <a:t>#2. The United States federal government should increase funding to improve Germany’s autobahn.</a:t>
            </a:r>
            <a:endParaRPr lang="en-US" dirty="0"/>
          </a:p>
          <a:p>
            <a:r>
              <a:rPr lang="en-US" dirty="0" smtClean="0"/>
              <a:t>#3. The United States Department of Transportation should increase funding for the operability of public mass transit systems.</a:t>
            </a:r>
          </a:p>
          <a:p>
            <a:r>
              <a:rPr lang="en-US" dirty="0" smtClean="0"/>
              <a:t>#4. The 50 United States should increase funding  to improve interstate highways.</a:t>
            </a:r>
          </a:p>
        </p:txBody>
      </p:sp>
    </p:spTree>
    <p:extLst>
      <p:ext uri="{BB962C8B-B14F-4D97-AF65-F5344CB8AC3E}">
        <p14:creationId xmlns:p14="http://schemas.microsoft.com/office/powerpoint/2010/main" val="1608790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Transportation Defined</a:t>
            </a:r>
            <a:endParaRPr lang="en-US" sz="3600" dirty="0"/>
          </a:p>
        </p:txBody>
      </p:sp>
      <p:sp>
        <p:nvSpPr>
          <p:cNvPr id="3" name="Content Placeholder 2"/>
          <p:cNvSpPr>
            <a:spLocks noGrp="1"/>
          </p:cNvSpPr>
          <p:nvPr>
            <p:ph idx="1"/>
          </p:nvPr>
        </p:nvSpPr>
        <p:spPr/>
        <p:txBody>
          <a:bodyPr/>
          <a:lstStyle/>
          <a:p>
            <a:pPr>
              <a:buAutoNum type="arabicPeriod"/>
            </a:pPr>
            <a:r>
              <a:rPr lang="en-US" b="0" dirty="0" smtClean="0"/>
              <a:t>an </a:t>
            </a:r>
            <a:r>
              <a:rPr lang="en-US" b="0" dirty="0"/>
              <a:t>act, process, or instance of transporting or being </a:t>
            </a:r>
            <a:r>
              <a:rPr lang="en-US" b="0" dirty="0" smtClean="0"/>
              <a:t>transported</a:t>
            </a:r>
          </a:p>
          <a:p>
            <a:pPr>
              <a:buAutoNum type="arabicPeriod"/>
            </a:pPr>
            <a:r>
              <a:rPr lang="en-US" b="0" dirty="0"/>
              <a:t>: banishment to a penal </a:t>
            </a:r>
            <a:r>
              <a:rPr lang="en-US" b="0" dirty="0" smtClean="0"/>
              <a:t>colony</a:t>
            </a:r>
            <a:endParaRPr lang="en-US" b="0" dirty="0"/>
          </a:p>
          <a:p>
            <a:pPr>
              <a:buAutoNum type="arabicPeriod"/>
            </a:pPr>
            <a:r>
              <a:rPr lang="en-US" b="0" dirty="0"/>
              <a:t>a : means of conveyance or travel from one place to another</a:t>
            </a:r>
          </a:p>
          <a:p>
            <a:pPr marL="0" indent="0"/>
            <a:r>
              <a:rPr lang="en-US" b="0" dirty="0" smtClean="0"/>
              <a:t>b </a:t>
            </a:r>
            <a:r>
              <a:rPr lang="en-US" b="0" dirty="0"/>
              <a:t>: public conveyance of passengers or goods especially as a commercial </a:t>
            </a:r>
            <a:r>
              <a:rPr lang="en-US" b="0" dirty="0" smtClean="0"/>
              <a:t>enterprise</a:t>
            </a:r>
          </a:p>
          <a:p>
            <a:pPr marL="0" indent="0"/>
            <a:r>
              <a:rPr lang="pl-PL" sz="1000" b="0" dirty="0">
                <a:hlinkClick r:id="rId2"/>
              </a:rPr>
              <a:t>http://www.merriam-webster.com/dictionary/</a:t>
            </a:r>
            <a:r>
              <a:rPr lang="pl-PL" sz="1000" b="0" dirty="0" smtClean="0">
                <a:hlinkClick r:id="rId2"/>
              </a:rPr>
              <a:t>transportation</a:t>
            </a:r>
            <a:endParaRPr lang="pl-PL" sz="1000" b="0" dirty="0" smtClean="0"/>
          </a:p>
          <a:p>
            <a:pPr marL="0" indent="0"/>
            <a:endParaRPr lang="pl-PL" sz="1000" b="0" dirty="0"/>
          </a:p>
          <a:p>
            <a:pPr marL="0" indent="0"/>
            <a:r>
              <a:rPr lang="en-US" b="0" dirty="0"/>
              <a:t>Transportation Sector: Consists of both private and public passenger and freight transportation, as well as government transportation, including military operations</a:t>
            </a:r>
            <a:r>
              <a:rPr lang="en-US" b="0" dirty="0" smtClean="0"/>
              <a:t>.</a:t>
            </a:r>
          </a:p>
          <a:p>
            <a:pPr marL="0" indent="0"/>
            <a:r>
              <a:rPr lang="en-US" sz="1000" b="0" dirty="0"/>
              <a:t>http://</a:t>
            </a:r>
            <a:r>
              <a:rPr lang="en-US" sz="1000" b="0" dirty="0" err="1"/>
              <a:t>www.transportation-dictionary.org</a:t>
            </a:r>
            <a:r>
              <a:rPr lang="en-US" sz="1000" b="0" dirty="0"/>
              <a:t>/</a:t>
            </a:r>
            <a:r>
              <a:rPr lang="en-US" sz="1000" b="0" dirty="0" err="1"/>
              <a:t>transportation_sector</a:t>
            </a:r>
            <a:endParaRPr lang="en-US" sz="1000" b="0" dirty="0"/>
          </a:p>
          <a:p>
            <a:pPr marL="0" indent="0"/>
            <a:endParaRPr lang="en-US" b="0" dirty="0"/>
          </a:p>
        </p:txBody>
      </p:sp>
    </p:spTree>
    <p:extLst>
      <p:ext uri="{BB962C8B-B14F-4D97-AF65-F5344CB8AC3E}">
        <p14:creationId xmlns:p14="http://schemas.microsoft.com/office/powerpoint/2010/main" val="3599268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Infrastructure Defined</a:t>
            </a:r>
            <a:endParaRPr lang="en-US" sz="3600" dirty="0"/>
          </a:p>
        </p:txBody>
      </p:sp>
      <p:sp>
        <p:nvSpPr>
          <p:cNvPr id="3" name="Content Placeholder 2"/>
          <p:cNvSpPr>
            <a:spLocks noGrp="1"/>
          </p:cNvSpPr>
          <p:nvPr>
            <p:ph idx="1"/>
          </p:nvPr>
        </p:nvSpPr>
        <p:spPr/>
        <p:txBody>
          <a:bodyPr>
            <a:normAutofit/>
          </a:bodyPr>
          <a:lstStyle/>
          <a:p>
            <a:r>
              <a:rPr lang="en-US" b="0" dirty="0" smtClean="0"/>
              <a:t>The </a:t>
            </a:r>
            <a:r>
              <a:rPr lang="en-US" b="0" dirty="0"/>
              <a:t>basic physical systems of a country's or community's population, including roads, utilities, water, sewage, etc. These systems are considered essential for enabling productivity in the economy. Developing infrastructure often requires large initial investment, but the economies of scale tend to be </a:t>
            </a:r>
            <a:r>
              <a:rPr lang="en-US" b="0" dirty="0" smtClean="0"/>
              <a:t>significant </a:t>
            </a:r>
            <a:r>
              <a:rPr lang="en-US" sz="1000" b="0" dirty="0" smtClean="0">
                <a:hlinkClick r:id="rId2"/>
              </a:rPr>
              <a:t>http</a:t>
            </a:r>
            <a:r>
              <a:rPr lang="en-US" sz="1000" b="0" dirty="0">
                <a:hlinkClick r:id="rId2"/>
              </a:rPr>
              <a:t>://www.investorwords.com/2464/</a:t>
            </a:r>
            <a:r>
              <a:rPr lang="en-US" sz="1000" b="0" dirty="0" smtClean="0">
                <a:hlinkClick r:id="rId2"/>
              </a:rPr>
              <a:t>infrastructure.html</a:t>
            </a:r>
            <a:r>
              <a:rPr lang="en-US" sz="1000" b="0" dirty="0" smtClean="0"/>
              <a:t>)</a:t>
            </a:r>
          </a:p>
          <a:p>
            <a:endParaRPr lang="en-US" sz="1000" dirty="0"/>
          </a:p>
          <a:p>
            <a:pPr>
              <a:buAutoNum type="arabicPeriod"/>
            </a:pPr>
            <a:r>
              <a:rPr lang="en-US" b="0" dirty="0" smtClean="0"/>
              <a:t>An </a:t>
            </a:r>
            <a:r>
              <a:rPr lang="en-US" b="0" dirty="0"/>
              <a:t>underlying base or foundation especially for an organization or system. </a:t>
            </a:r>
            <a:endParaRPr lang="en-US" b="0" dirty="0" smtClean="0"/>
          </a:p>
          <a:p>
            <a:pPr>
              <a:buAutoNum type="arabicPeriod"/>
            </a:pPr>
            <a:r>
              <a:rPr lang="en-US" b="0" dirty="0" smtClean="0"/>
              <a:t>The </a:t>
            </a:r>
            <a:r>
              <a:rPr lang="en-US" b="0" dirty="0"/>
              <a:t>basic facilities, services, and installations needed for the functioning of a community or society, such as transportation and communications systems, water and power lines, and public institutions including schools, post offices, and prisons</a:t>
            </a:r>
            <a:r>
              <a:rPr lang="en-US" b="0" dirty="0" smtClean="0"/>
              <a:t>. </a:t>
            </a:r>
          </a:p>
          <a:p>
            <a:pPr marL="0" indent="0"/>
            <a:r>
              <a:rPr lang="en-US" sz="1000" b="0" dirty="0" smtClean="0"/>
              <a:t>http</a:t>
            </a:r>
            <a:r>
              <a:rPr lang="en-US" sz="1000" b="0" dirty="0"/>
              <a:t>://</a:t>
            </a:r>
            <a:r>
              <a:rPr lang="en-US" sz="1000" b="0" dirty="0" err="1"/>
              <a:t>www.thefreedictionary.com</a:t>
            </a:r>
            <a:r>
              <a:rPr lang="en-US" sz="1000" b="0" dirty="0"/>
              <a:t>/infrastructure</a:t>
            </a:r>
            <a:endParaRPr lang="en-US" sz="1000" b="0" dirty="0"/>
          </a:p>
        </p:txBody>
      </p:sp>
    </p:spTree>
    <p:extLst>
      <p:ext uri="{BB962C8B-B14F-4D97-AF65-F5344CB8AC3E}">
        <p14:creationId xmlns:p14="http://schemas.microsoft.com/office/powerpoint/2010/main" val="9040282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Infrastructure Defined</a:t>
            </a:r>
            <a:endParaRPr lang="en-US" sz="3600" dirty="0"/>
          </a:p>
        </p:txBody>
      </p:sp>
      <p:sp>
        <p:nvSpPr>
          <p:cNvPr id="3" name="Content Placeholder 2"/>
          <p:cNvSpPr>
            <a:spLocks noGrp="1"/>
          </p:cNvSpPr>
          <p:nvPr>
            <p:ph idx="1"/>
          </p:nvPr>
        </p:nvSpPr>
        <p:spPr/>
        <p:txBody>
          <a:bodyPr/>
          <a:lstStyle/>
          <a:p>
            <a:r>
              <a:rPr lang="en-US" b="0" dirty="0"/>
              <a:t>The Council established by P.L. 98-501 provided yet another definition of infrastructure and included nine categories of systems in its analyses: highways, streets, roads, and bridges</a:t>
            </a:r>
            <a:r>
              <a:rPr lang="en-US" b="0" dirty="0" smtClean="0"/>
              <a:t>; </a:t>
            </a:r>
            <a:r>
              <a:rPr lang="en-US" b="0" dirty="0"/>
              <a:t>airports and </a:t>
            </a:r>
            <a:r>
              <a:rPr lang="en-US" b="0" dirty="0" smtClean="0"/>
              <a:t>airways; </a:t>
            </a:r>
            <a:r>
              <a:rPr lang="en-US" b="0" dirty="0"/>
              <a:t>public </a:t>
            </a:r>
            <a:r>
              <a:rPr lang="en-US" b="0" dirty="0" smtClean="0"/>
              <a:t>transit; </a:t>
            </a:r>
            <a:r>
              <a:rPr lang="en-US" b="0" dirty="0"/>
              <a:t>intermodal transportation (the interface between modes)</a:t>
            </a:r>
            <a:r>
              <a:rPr lang="en-US" b="0" dirty="0" smtClean="0"/>
              <a:t>; </a:t>
            </a:r>
            <a:r>
              <a:rPr lang="en-US" b="0" dirty="0"/>
              <a:t>water supply</a:t>
            </a:r>
            <a:r>
              <a:rPr lang="en-US" b="0" dirty="0" smtClean="0"/>
              <a:t>; </a:t>
            </a:r>
            <a:r>
              <a:rPr lang="en-US" b="0" dirty="0"/>
              <a:t>wastewater </a:t>
            </a:r>
            <a:r>
              <a:rPr lang="en-US" b="0" dirty="0" smtClean="0"/>
              <a:t>treatment; </a:t>
            </a:r>
            <a:r>
              <a:rPr lang="en-US" b="0" dirty="0"/>
              <a:t>water </a:t>
            </a:r>
            <a:r>
              <a:rPr lang="en-US" b="0" dirty="0" smtClean="0"/>
              <a:t>resources; </a:t>
            </a:r>
            <a:r>
              <a:rPr lang="en-US" b="0" dirty="0"/>
              <a:t>solid waste</a:t>
            </a:r>
            <a:r>
              <a:rPr lang="en-US" b="0" dirty="0" smtClean="0"/>
              <a:t>; </a:t>
            </a:r>
            <a:r>
              <a:rPr lang="en-US" b="0" dirty="0"/>
              <a:t>and hazardous waste services. These categories, the Council said, have strong links to economic development and generally have a tradition of public sector involvement. Facilities have high </a:t>
            </a:r>
            <a:r>
              <a:rPr lang="en-US" b="0" dirty="0" smtClean="0"/>
              <a:t>fixed costs and long economic lives. Taken as a whole, according to the Council, the services that they provide “form the underpinnings of the nation’s defense, a strong economy, and our health and safety.”</a:t>
            </a:r>
          </a:p>
          <a:p>
            <a:r>
              <a:rPr lang="pl-PL" sz="1000" dirty="0"/>
              <a:t>http://</a:t>
            </a:r>
            <a:r>
              <a:rPr lang="pl-PL" sz="1000" dirty="0" err="1"/>
              <a:t>www.fas.org</a:t>
            </a:r>
            <a:r>
              <a:rPr lang="pl-PL" sz="1000" dirty="0"/>
              <a:t>/</a:t>
            </a:r>
            <a:r>
              <a:rPr lang="pl-PL" sz="1000" dirty="0" err="1"/>
              <a:t>irp</a:t>
            </a:r>
            <a:r>
              <a:rPr lang="pl-PL" sz="1000" dirty="0"/>
              <a:t>/</a:t>
            </a:r>
            <a:r>
              <a:rPr lang="pl-PL" sz="1000" dirty="0" err="1"/>
              <a:t>crs</a:t>
            </a:r>
            <a:r>
              <a:rPr lang="pl-PL" sz="1000" dirty="0"/>
              <a:t>/RL31556.pdf</a:t>
            </a:r>
            <a:endParaRPr lang="en-US" sz="1000" b="0" dirty="0"/>
          </a:p>
        </p:txBody>
      </p:sp>
    </p:spTree>
    <p:extLst>
      <p:ext uri="{BB962C8B-B14F-4D97-AF65-F5344CB8AC3E}">
        <p14:creationId xmlns:p14="http://schemas.microsoft.com/office/powerpoint/2010/main" val="124724008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2437</TotalTime>
  <Words>955</Words>
  <Application>Microsoft Macintosh PowerPoint</Application>
  <PresentationFormat>On-screen Show (4:3)</PresentationFormat>
  <Paragraphs>101</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Angles</vt:lpstr>
      <vt:lpstr>Topic Intro</vt:lpstr>
      <vt:lpstr>Resolution</vt:lpstr>
      <vt:lpstr>United States Federal Government</vt:lpstr>
      <vt:lpstr>United States federal Government</vt:lpstr>
      <vt:lpstr>its</vt:lpstr>
      <vt:lpstr>A few examples…</vt:lpstr>
      <vt:lpstr>Transportation Defined</vt:lpstr>
      <vt:lpstr>Infrastructure Defined</vt:lpstr>
      <vt:lpstr>Infrastructure Defined</vt:lpstr>
      <vt:lpstr>Transportation Agencies/Dpts.</vt:lpstr>
      <vt:lpstr>Transportation infrastructure</vt:lpstr>
      <vt:lpstr>Transportation Infrastructure</vt:lpstr>
      <vt:lpstr>Transportation Infrastructure</vt:lpstr>
      <vt:lpstr>Transportation Infrastructure</vt:lpstr>
      <vt:lpstr>Transportation Infrastructure</vt:lpstr>
      <vt:lpstr>Investment</vt:lpstr>
      <vt:lpstr>Investment</vt:lpstr>
      <vt:lpstr>In the United States</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Intro</dc:title>
  <dc:creator>Katie Gjerpen</dc:creator>
  <cp:lastModifiedBy>Katie Gjerpen</cp:lastModifiedBy>
  <cp:revision>16</cp:revision>
  <dcterms:created xsi:type="dcterms:W3CDTF">2012-06-19T21:19:21Z</dcterms:created>
  <dcterms:modified xsi:type="dcterms:W3CDTF">2012-06-21T13:56:26Z</dcterms:modified>
</cp:coreProperties>
</file>